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79" r:id="rId3"/>
    <p:sldMasterId id="2147483692" r:id="rId4"/>
    <p:sldMasterId id="2147483705" r:id="rId5"/>
    <p:sldMasterId id="2147483718" r:id="rId6"/>
  </p:sldMasterIdLst>
  <p:notesMasterIdLst>
    <p:notesMasterId r:id="rId20"/>
  </p:notesMasterIdLst>
  <p:sldIdLst>
    <p:sldId id="265" r:id="rId7"/>
    <p:sldId id="267" r:id="rId8"/>
    <p:sldId id="274" r:id="rId9"/>
    <p:sldId id="273" r:id="rId10"/>
    <p:sldId id="257" r:id="rId11"/>
    <p:sldId id="268" r:id="rId12"/>
    <p:sldId id="272" r:id="rId13"/>
    <p:sldId id="269" r:id="rId14"/>
    <p:sldId id="275" r:id="rId15"/>
    <p:sldId id="276" r:id="rId16"/>
    <p:sldId id="270" r:id="rId17"/>
    <p:sldId id="271" r:id="rId18"/>
    <p:sldId id="277" r:id="rId19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0554" autoAdjust="0"/>
  </p:normalViewPr>
  <p:slideViewPr>
    <p:cSldViewPr snapToGrid="0" snapToObjects="1">
      <p:cViewPr varScale="1">
        <p:scale>
          <a:sx n="60" d="100"/>
          <a:sy n="60" d="100"/>
        </p:scale>
        <p:origin x="7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901" tIns="45450" rIns="90901" bIns="454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901" tIns="45450" rIns="90901" bIns="45450" rtlCol="0"/>
          <a:lstStyle>
            <a:lvl1pPr algn="r">
              <a:defRPr sz="1200"/>
            </a:lvl1pPr>
          </a:lstStyle>
          <a:p>
            <a:fld id="{DE3DE6AA-8E8F-4345-AF5E-AC0322B133A2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01" tIns="45450" rIns="90901" bIns="454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901" tIns="45450" rIns="90901" bIns="4545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0901" tIns="45450" rIns="90901" bIns="454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5028"/>
          </a:xfrm>
          <a:prstGeom prst="rect">
            <a:avLst/>
          </a:prstGeom>
        </p:spPr>
        <p:txBody>
          <a:bodyPr vert="horz" lIns="90901" tIns="45450" rIns="90901" bIns="45450" rtlCol="0" anchor="b"/>
          <a:lstStyle>
            <a:lvl1pPr algn="r">
              <a:defRPr sz="1200"/>
            </a:lvl1pPr>
          </a:lstStyle>
          <a:p>
            <a:fld id="{67B17E22-9F52-1D4B-A7E6-1C8F4D450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58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0354/15 – Freedom Aged Care – TV - </a:t>
            </a:r>
            <a:r>
              <a:rPr lang="en-US" b="1" dirty="0"/>
              <a:t>DISMISSED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38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0163/17 – Helping Hand Aged Care – TV - </a:t>
            </a:r>
            <a:r>
              <a:rPr lang="en-US" b="1" i="0" u="none" dirty="0"/>
              <a:t>DISMISSED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6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6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Low level of complaints</a:t>
            </a:r>
            <a:br>
              <a:rPr lang="en-AU" dirty="0"/>
            </a:br>
            <a:r>
              <a:rPr lang="en-AU" dirty="0"/>
              <a:t>2018 stats &gt; 6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77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241/05 – One Centre – TV - </a:t>
            </a:r>
            <a:r>
              <a:rPr lang="en-US" b="1" i="0" u="none" dirty="0"/>
              <a:t>UPHELD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4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005">
              <a:defRPr/>
            </a:pPr>
            <a:r>
              <a:rPr lang="en-US" dirty="0"/>
              <a:t>0125/19 – Lumen – Billboard – </a:t>
            </a:r>
            <a:r>
              <a:rPr lang="en-US" b="1" dirty="0"/>
              <a:t>DISMISSED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005">
              <a:defRPr/>
            </a:pPr>
            <a:r>
              <a:rPr lang="en-US" dirty="0"/>
              <a:t>0542/16 – </a:t>
            </a:r>
            <a:r>
              <a:rPr lang="en-US" dirty="0" err="1"/>
              <a:t>Hayeswinkle</a:t>
            </a:r>
            <a:r>
              <a:rPr lang="en-US" dirty="0"/>
              <a:t> – Print - </a:t>
            </a:r>
            <a:r>
              <a:rPr lang="en-US" b="1" dirty="0"/>
              <a:t>UPHELD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21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0469/18 – </a:t>
            </a:r>
            <a:r>
              <a:rPr lang="en-US" dirty="0" err="1"/>
              <a:t>Bushells</a:t>
            </a:r>
            <a:r>
              <a:rPr lang="en-US" dirty="0"/>
              <a:t> Tea – TV – </a:t>
            </a:r>
            <a:r>
              <a:rPr lang="en-US" b="1" i="0" u="none" dirty="0"/>
              <a:t>DISMISSED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0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005">
              <a:defRPr/>
            </a:pPr>
            <a:r>
              <a:rPr lang="en-US" dirty="0"/>
              <a:t>0330/18 – Australian Pork – TV - </a:t>
            </a:r>
            <a:r>
              <a:rPr lang="en-US" b="1" dirty="0"/>
              <a:t>DISMISSED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30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0213/16 – </a:t>
            </a:r>
            <a:r>
              <a:rPr lang="en-US" dirty="0" err="1"/>
              <a:t>Specsavers</a:t>
            </a:r>
            <a:r>
              <a:rPr lang="en-US" dirty="0"/>
              <a:t> – TV - </a:t>
            </a:r>
            <a:r>
              <a:rPr lang="en-US" b="1" i="0" u="none" dirty="0"/>
              <a:t>DISMISSED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00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0422/13 – Just Cremations – Outdoor – </a:t>
            </a:r>
            <a:r>
              <a:rPr lang="en-US" b="1" i="0" u="none" dirty="0"/>
              <a:t>DISMISSED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7E22-9F52-1D4B-A7E6-1C8F4D450A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1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02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5BF4-C034-D04E-9D20-AF8D66899B85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08A2-D412-CA4C-85C1-5788AB2CEC4B}" type="datetime4">
              <a:rPr lang="en-AU" smtClean="0"/>
              <a:t>6 June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98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F86D-046F-BB42-8A7A-8EB75FD15174}" type="datetime4">
              <a:rPr lang="en-AU" smtClean="0"/>
              <a:t>6 June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4010"/>
            <a:ext cx="2581354" cy="1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02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79" y="574041"/>
            <a:ext cx="4389120" cy="6001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7072128" cy="2218372"/>
          </a:xfrm>
        </p:spPr>
        <p:txBody>
          <a:bodyPr bIns="0"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70721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D8779D77-06ED-4B48-BEFE-91BA2FF6D2BA}" type="datetime4">
              <a:rPr lang="en-AU" smtClean="0"/>
              <a:pPr/>
              <a:t>6 June 2019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451942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45194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-419100"/>
            <a:ext cx="5901691" cy="8069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380" y="1125538"/>
            <a:ext cx="4442460" cy="2303463"/>
          </a:xfrm>
        </p:spPr>
        <p:txBody>
          <a:bodyPr bIns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3140" y="1881189"/>
            <a:ext cx="4747260" cy="3696651"/>
          </a:xfrm>
        </p:spPr>
        <p:txBody>
          <a:bodyPr anchor="ctr" anchorCtr="0"/>
          <a:lstStyle>
            <a:lvl1pPr marL="0" indent="0">
              <a:buNone/>
              <a:defRPr sz="2400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331B-39F2-2D4F-BC1E-9BB0DEA87CA6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516380" y="3604260"/>
            <a:ext cx="4442460" cy="15849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80963"/>
            <a:ext cx="8509821" cy="1044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81187"/>
            <a:ext cx="5181600" cy="4295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81187"/>
            <a:ext cx="5181600" cy="429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F6F-7A24-0648-ADBE-BAF8F6F993F6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5BF4-C034-D04E-9D20-AF8D66899B85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5BF4-C034-D04E-9D20-AF8D66899B85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08A2-D412-CA4C-85C1-5788AB2CEC4B}" type="datetime4">
              <a:rPr lang="en-AU" smtClean="0"/>
              <a:t>6 June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F86D-046F-BB42-8A7A-8EB75FD15174}" type="datetime4">
              <a:rPr lang="en-AU" smtClean="0"/>
              <a:t>6 June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4010"/>
            <a:ext cx="2581354" cy="14307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79" y="574041"/>
            <a:ext cx="4389119" cy="6001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7072128" cy="2218372"/>
          </a:xfrm>
        </p:spPr>
        <p:txBody>
          <a:bodyPr bIns="0"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70721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D8779D77-06ED-4B48-BEFE-91BA2FF6D2BA}" type="datetime4">
              <a:rPr lang="en-AU" smtClean="0"/>
              <a:pPr/>
              <a:t>6 June 2019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451942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45194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-419100"/>
            <a:ext cx="5901691" cy="8069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79" y="574041"/>
            <a:ext cx="4389120" cy="6001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7072128" cy="2218372"/>
          </a:xfrm>
        </p:spPr>
        <p:txBody>
          <a:bodyPr bIns="0"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70721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D8779D77-06ED-4B48-BEFE-91BA2FF6D2BA}" type="datetime4">
              <a:rPr lang="en-AU" smtClean="0"/>
              <a:pPr/>
              <a:t>6 June 2019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380" y="1125538"/>
            <a:ext cx="4442460" cy="2303463"/>
          </a:xfrm>
        </p:spPr>
        <p:txBody>
          <a:bodyPr bIns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3140" y="1881189"/>
            <a:ext cx="4747260" cy="3696651"/>
          </a:xfrm>
        </p:spPr>
        <p:txBody>
          <a:bodyPr anchor="ctr" anchorCtr="0"/>
          <a:lstStyle>
            <a:lvl1pPr marL="0" indent="0">
              <a:buNone/>
              <a:defRPr sz="24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331B-39F2-2D4F-BC1E-9BB0DEA87CA6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516380" y="3604260"/>
            <a:ext cx="4442460" cy="15849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80963"/>
            <a:ext cx="8509821" cy="1044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81187"/>
            <a:ext cx="5181600" cy="4295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81187"/>
            <a:ext cx="5181600" cy="429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F6F-7A24-0648-ADBE-BAF8F6F993F6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5BF4-C034-D04E-9D20-AF8D66899B85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5BF4-C034-D04E-9D20-AF8D66899B85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08A2-D412-CA4C-85C1-5788AB2CEC4B}" type="datetime4">
              <a:rPr lang="en-AU" smtClean="0"/>
              <a:t>6 June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F86D-046F-BB42-8A7A-8EB75FD15174}" type="datetime4">
              <a:rPr lang="en-AU" smtClean="0"/>
              <a:t>6 June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4010"/>
            <a:ext cx="2581354" cy="14307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79" y="574042"/>
            <a:ext cx="4389119" cy="6001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7072128" cy="2218372"/>
          </a:xfrm>
        </p:spPr>
        <p:txBody>
          <a:bodyPr bIns="0"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70721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D8779D77-06ED-4B48-BEFE-91BA2FF6D2BA}" type="datetime4">
              <a:rPr lang="en-AU" smtClean="0"/>
              <a:pPr/>
              <a:t>6 June 2019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451942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45194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-419100"/>
            <a:ext cx="5901691" cy="8069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451942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45194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-419100"/>
            <a:ext cx="5901691" cy="8069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380" y="1125538"/>
            <a:ext cx="4442460" cy="2303463"/>
          </a:xfrm>
        </p:spPr>
        <p:txBody>
          <a:bodyPr bIns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3140" y="1881189"/>
            <a:ext cx="4747260" cy="3696651"/>
          </a:xfrm>
        </p:spPr>
        <p:txBody>
          <a:bodyPr anchor="ctr" anchorCtr="0"/>
          <a:lstStyle>
            <a:lvl1pPr marL="0" indent="0">
              <a:buNone/>
              <a:defRPr sz="24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331B-39F2-2D4F-BC1E-9BB0DEA87CA6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516380" y="3604260"/>
            <a:ext cx="4442460" cy="15849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80963"/>
            <a:ext cx="8509821" cy="1044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81187"/>
            <a:ext cx="5181600" cy="4295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81187"/>
            <a:ext cx="5181600" cy="429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F6F-7A24-0648-ADBE-BAF8F6F993F6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5BF4-C034-D04E-9D20-AF8D66899B85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5BF4-C034-D04E-9D20-AF8D66899B85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08A2-D412-CA4C-85C1-5788AB2CEC4B}" type="datetime4">
              <a:rPr lang="en-AU" smtClean="0"/>
              <a:t>6 June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F86D-046F-BB42-8A7A-8EB75FD15174}" type="datetime4">
              <a:rPr lang="en-AU" smtClean="0"/>
              <a:t>6 June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4010"/>
            <a:ext cx="2581354" cy="14307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1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916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29" userDrawn="1">
          <p15:clr>
            <a:srgbClr val="FBAE40"/>
          </p15:clr>
        </p15:guide>
        <p15:guide id="4" pos="7151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50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79" y="574041"/>
            <a:ext cx="4389120" cy="6001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7072128" cy="2218372"/>
          </a:xfrm>
        </p:spPr>
        <p:txBody>
          <a:bodyPr bIns="0"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70721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D8779D77-06ED-4B48-BEFE-91BA2FF6D2BA}" type="datetime4">
              <a:rPr lang="en-AU" smtClean="0"/>
              <a:pPr/>
              <a:t>6 June 2019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90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451942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45194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-419100"/>
            <a:ext cx="5901691" cy="8069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90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22883" y="6290442"/>
            <a:ext cx="2659117" cy="5675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757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035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380" y="1125538"/>
            <a:ext cx="4442460" cy="2303463"/>
          </a:xfrm>
        </p:spPr>
        <p:txBody>
          <a:bodyPr bIns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3140" y="1881189"/>
            <a:ext cx="4747260" cy="3696651"/>
          </a:xfrm>
        </p:spPr>
        <p:txBody>
          <a:bodyPr anchor="ctr" anchorCtr="0"/>
          <a:lstStyle>
            <a:lvl1pPr marL="0" indent="0"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331B-39F2-2D4F-BC1E-9BB0DEA87CA6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22883" y="6290442"/>
            <a:ext cx="2659117" cy="5675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516380" y="3604260"/>
            <a:ext cx="4442460" cy="15849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17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80963"/>
            <a:ext cx="8509821" cy="1044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81187"/>
            <a:ext cx="5181600" cy="429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81187"/>
            <a:ext cx="5181600" cy="429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F6F-7A24-0648-ADBE-BAF8F6F993F6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22883" y="6290442"/>
            <a:ext cx="2659117" cy="5675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46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5BF4-C034-D04E-9D20-AF8D66899B85}" type="datetime4">
              <a:rPr lang="en-AU" smtClean="0"/>
              <a:t>6 June 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53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5BF4-C034-D04E-9D20-AF8D66899B85}" type="datetime4">
              <a:rPr lang="en-AU" smtClean="0"/>
              <a:t>6 June 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8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08A2-D412-CA4C-85C1-5788AB2CEC4B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5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F86D-046F-BB42-8A7A-8EB75FD15174}" type="datetime4">
              <a:rPr lang="en-AU" smtClean="0"/>
              <a:t>6 June 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4010"/>
            <a:ext cx="2581354" cy="1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64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32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075688" cy="2218372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07568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773012"/>
            <a:ext cx="5108753" cy="51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55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79" y="574041"/>
            <a:ext cx="4389120" cy="6001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7072128" cy="2218372"/>
          </a:xfrm>
        </p:spPr>
        <p:txBody>
          <a:bodyPr bIns="0" anchor="ctr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7072128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D8779D77-06ED-4B48-BEFE-91BA2FF6D2BA}" type="datetime4">
              <a:rPr lang="en-AU" smtClean="0"/>
              <a:pPr/>
              <a:t>6 June 2019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70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52" y="1881188"/>
            <a:ext cx="5471384" cy="2102983"/>
          </a:xfrm>
        </p:spPr>
        <p:txBody>
          <a:bodyPr bIns="0" anchor="ctr" anchorCtr="0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152" y="4099560"/>
            <a:ext cx="5471384" cy="115824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64152" y="5257800"/>
            <a:ext cx="2874579" cy="567558"/>
          </a:xfrm>
        </p:spPr>
        <p:txBody>
          <a:bodyPr lIns="0" rIns="0" anchor="t" anchorCtr="0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fld id="{D8779D77-06ED-4B48-BEFE-91BA2FF6D2BA}" type="datetime4">
              <a:rPr lang="en-AU" smtClean="0"/>
              <a:t>6 June 2019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78" y="486303"/>
            <a:ext cx="3179762" cy="1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14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23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768B7-9025-284F-89F1-3E608AD4DA45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82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380" y="1125538"/>
            <a:ext cx="4442460" cy="2303463"/>
          </a:xfrm>
        </p:spPr>
        <p:txBody>
          <a:bodyPr bIns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3140" y="1881189"/>
            <a:ext cx="4747260" cy="3696651"/>
          </a:xfrm>
        </p:spPr>
        <p:txBody>
          <a:bodyPr anchor="ctr" anchorCtr="0"/>
          <a:lstStyle>
            <a:lvl1pPr marL="0" indent="0"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516380" y="3604260"/>
            <a:ext cx="4442460" cy="15849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238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80963"/>
            <a:ext cx="8509821" cy="1044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81187"/>
            <a:ext cx="5181600" cy="429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81187"/>
            <a:ext cx="5181600" cy="429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F6F-7A24-0648-ADBE-BAF8F6F993F6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37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5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380" y="1125538"/>
            <a:ext cx="4442460" cy="2303463"/>
          </a:xfrm>
        </p:spPr>
        <p:txBody>
          <a:bodyPr bIns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3140" y="1881189"/>
            <a:ext cx="4747260" cy="3696651"/>
          </a:xfrm>
        </p:spPr>
        <p:txBody>
          <a:bodyPr anchor="ctr" anchorCtr="0"/>
          <a:lstStyle>
            <a:lvl1pPr marL="0" indent="0"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331B-39F2-2D4F-BC1E-9BB0DEA87CA6}" type="datetime4">
              <a:rPr lang="en-AU" smtClean="0"/>
              <a:t>6 June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516380" y="3604260"/>
            <a:ext cx="4442460" cy="15849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839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052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08A2-D412-CA4C-85C1-5788AB2CEC4B}" type="datetime4">
              <a:rPr lang="en-AU" smtClean="0"/>
              <a:t>6 June 2019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58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F86D-046F-BB42-8A7A-8EB75FD15174}" type="datetime4">
              <a:rPr lang="en-AU" smtClean="0"/>
              <a:t>6 June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4010"/>
            <a:ext cx="2581354" cy="1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5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80963"/>
            <a:ext cx="8509821" cy="1044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81187"/>
            <a:ext cx="5181600" cy="429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81187"/>
            <a:ext cx="5181600" cy="429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9F6F-7A24-0648-ADBE-BAF8F6F993F6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881187"/>
            <a:ext cx="5509260" cy="42957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31480" y="1825625"/>
            <a:ext cx="33223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5BF4-C034-D04E-9D20-AF8D66899B85}" type="datetime4">
              <a:rPr lang="en-AU" smtClean="0"/>
              <a:t>6 June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Document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2B9B-12B4-4643-A929-6E3EC4717A7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256579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8389882" y="6440214"/>
            <a:ext cx="0" cy="2522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1" y="-133066"/>
            <a:ext cx="2581354" cy="142883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80964"/>
            <a:ext cx="8509821" cy="1044574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81189"/>
            <a:ext cx="10514011" cy="4295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9" y="6290442"/>
            <a:ext cx="2874579" cy="567558"/>
          </a:xfrm>
          <a:prstGeom prst="rect">
            <a:avLst/>
          </a:prstGeom>
        </p:spPr>
        <p:txBody>
          <a:bodyPr vert="horz" lIns="9000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2300E2AB-2D29-F644-8C60-99D133EB3DE5}" type="datetime4">
              <a:rPr lang="en-AU" smtClean="0"/>
              <a:t>6 June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2883" y="6290442"/>
            <a:ext cx="2659117" cy="567558"/>
          </a:xfrm>
          <a:prstGeom prst="rect">
            <a:avLst/>
          </a:prstGeom>
        </p:spPr>
        <p:txBody>
          <a:bodyPr vert="horz" lIns="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290442"/>
            <a:ext cx="399393" cy="5675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E5A82B9B-12B4-4643-A929-6E3EC4717A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53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50" r:id="rId5"/>
    <p:sldLayoutId id="2147483665" r:id="rId6"/>
    <p:sldLayoutId id="2147483651" r:id="rId7"/>
    <p:sldLayoutId id="2147483652" r:id="rId8"/>
    <p:sldLayoutId id="2147483660" r:id="rId9"/>
    <p:sldLayoutId id="2147483661" r:id="rId10"/>
    <p:sldLayoutId id="2147483654" r:id="rId11"/>
    <p:sldLayoutId id="214748365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orient="horz" pos="1185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80964"/>
            <a:ext cx="8509821" cy="1044574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81189"/>
            <a:ext cx="10514011" cy="4295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9" y="6290442"/>
            <a:ext cx="2874579" cy="567558"/>
          </a:xfrm>
          <a:prstGeom prst="rect">
            <a:avLst/>
          </a:prstGeom>
        </p:spPr>
        <p:txBody>
          <a:bodyPr vert="horz" lIns="9000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2300E2AB-2D29-F644-8C60-99D133EB3DE5}" type="datetime4">
              <a:rPr lang="en-AU" smtClean="0"/>
              <a:t>6 June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2883" y="6290442"/>
            <a:ext cx="2659117" cy="567558"/>
          </a:xfrm>
          <a:prstGeom prst="rect">
            <a:avLst/>
          </a:prstGeom>
        </p:spPr>
        <p:txBody>
          <a:bodyPr vert="horz" lIns="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290442"/>
            <a:ext cx="399393" cy="5675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E5A82B9B-12B4-4643-A929-6E3EC4717A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pos="325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orient="horz" pos="5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80964"/>
            <a:ext cx="8509821" cy="1044574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81189"/>
            <a:ext cx="10514011" cy="4295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9" y="6290442"/>
            <a:ext cx="2874579" cy="567558"/>
          </a:xfrm>
          <a:prstGeom prst="rect">
            <a:avLst/>
          </a:prstGeom>
        </p:spPr>
        <p:txBody>
          <a:bodyPr vert="horz" lIns="9000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2300E2AB-2D29-F644-8C60-99D133EB3DE5}" type="datetime4">
              <a:rPr lang="en-AU" smtClean="0"/>
              <a:t>6 June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2883" y="6290442"/>
            <a:ext cx="2659117" cy="567558"/>
          </a:xfrm>
          <a:prstGeom prst="rect">
            <a:avLst/>
          </a:prstGeom>
        </p:spPr>
        <p:txBody>
          <a:bodyPr vert="horz" lIns="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290442"/>
            <a:ext cx="399393" cy="5675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E5A82B9B-12B4-4643-A929-6E3EC4717A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6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pos="325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orient="horz" pos="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80964"/>
            <a:ext cx="8509821" cy="1044574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81189"/>
            <a:ext cx="10514011" cy="4295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9" y="6290442"/>
            <a:ext cx="2874579" cy="567558"/>
          </a:xfrm>
          <a:prstGeom prst="rect">
            <a:avLst/>
          </a:prstGeom>
        </p:spPr>
        <p:txBody>
          <a:bodyPr vert="horz" lIns="9000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2300E2AB-2D29-F644-8C60-99D133EB3DE5}" type="datetime4">
              <a:rPr lang="en-AU" smtClean="0"/>
              <a:t>6 June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2883" y="6290442"/>
            <a:ext cx="2659117" cy="567558"/>
          </a:xfrm>
          <a:prstGeom prst="rect">
            <a:avLst/>
          </a:prstGeom>
        </p:spPr>
        <p:txBody>
          <a:bodyPr vert="horz" lIns="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290442"/>
            <a:ext cx="399393" cy="5675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E5A82B9B-12B4-4643-A929-6E3EC4717A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53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pos="325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orient="horz" pos="5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80964"/>
            <a:ext cx="8509821" cy="1044574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81189"/>
            <a:ext cx="10514011" cy="4295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9" y="6290442"/>
            <a:ext cx="2874579" cy="567558"/>
          </a:xfrm>
          <a:prstGeom prst="rect">
            <a:avLst/>
          </a:prstGeom>
        </p:spPr>
        <p:txBody>
          <a:bodyPr vert="horz" lIns="9000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2300E2AB-2D29-F644-8C60-99D133EB3DE5}" type="datetime4">
              <a:rPr lang="en-AU" smtClean="0"/>
              <a:t>6 June 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290442"/>
            <a:ext cx="399393" cy="5675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E5A82B9B-12B4-4643-A929-6E3EC4717A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pos="325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orient="horz" pos="5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80964"/>
            <a:ext cx="8509821" cy="1044574"/>
          </a:xfrm>
          <a:prstGeom prst="rect">
            <a:avLst/>
          </a:prstGeom>
        </p:spPr>
        <p:txBody>
          <a:bodyPr vert="horz" lIns="0" tIns="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81189"/>
            <a:ext cx="10514011" cy="42957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9" y="6290442"/>
            <a:ext cx="2874579" cy="567558"/>
          </a:xfrm>
          <a:prstGeom prst="rect">
            <a:avLst/>
          </a:prstGeom>
        </p:spPr>
        <p:txBody>
          <a:bodyPr vert="horz" lIns="9000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2300E2AB-2D29-F644-8C60-99D133EB3DE5}" type="datetime4">
              <a:rPr lang="en-AU" smtClean="0"/>
              <a:t>6 June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22883" y="6290442"/>
            <a:ext cx="2659117" cy="567558"/>
          </a:xfrm>
          <a:prstGeom prst="rect">
            <a:avLst/>
          </a:prstGeom>
        </p:spPr>
        <p:txBody>
          <a:bodyPr vert="horz" lIns="0" tIns="0" rIns="9000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290442"/>
            <a:ext cx="399393" cy="5675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E5A82B9B-12B4-4643-A929-6E3EC4717A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3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pos="325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709">
          <p15:clr>
            <a:srgbClr val="F26B43"/>
          </p15:clr>
        </p15:guide>
        <p15:guide id="6" orient="horz" pos="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1140" y="1399923"/>
            <a:ext cx="5509260" cy="4777040"/>
          </a:xfrm>
        </p:spPr>
        <p:txBody>
          <a:bodyPr>
            <a:normAutofit/>
          </a:bodyPr>
          <a:lstStyle/>
          <a:p>
            <a:pPr marL="344700" indent="-342900">
              <a:buFont typeface="Arial" panose="020B0604020202020204" pitchFamily="34" charset="0"/>
              <a:buChar char="•"/>
            </a:pPr>
            <a:r>
              <a:rPr lang="en-AU" dirty="0"/>
              <a:t>Ad Standards is an industry funded independent complaints handling body</a:t>
            </a:r>
          </a:p>
          <a:p>
            <a:pPr marL="344700" indent="-342900">
              <a:buFont typeface="Arial" panose="020B0604020202020204" pitchFamily="34" charset="0"/>
              <a:buChar char="•"/>
            </a:pPr>
            <a:r>
              <a:rPr lang="en-AU" dirty="0"/>
              <a:t>Promotes consumer and government confidence in advertising standards</a:t>
            </a:r>
          </a:p>
          <a:p>
            <a:pPr marL="344700" indent="-342900">
              <a:buFont typeface="Arial" panose="020B0604020202020204" pitchFamily="34" charset="0"/>
              <a:buChar char="•"/>
            </a:pPr>
            <a:r>
              <a:rPr lang="en-AU" dirty="0"/>
              <a:t>The Community Panel looks at complaints against advertisements across a variety of industry Codes and Initiatives </a:t>
            </a:r>
          </a:p>
        </p:txBody>
      </p:sp>
      <p:pic>
        <p:nvPicPr>
          <p:cNvPr id="2052" name="Picture 4" descr="\\ASB-FS-01\ArchivedData\Communications\_Templates and resources_2018\Logos\Ad Standards\Bitmap\Ad Standards Logo_Wh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111" y="2136775"/>
            <a:ext cx="4329112" cy="239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87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0422/13 – Just Cremations</a:t>
            </a:r>
          </a:p>
        </p:txBody>
      </p:sp>
      <p:pic>
        <p:nvPicPr>
          <p:cNvPr id="9" name="Content Placeholder 8" descr="A picture containing tree, outdoor, grass&#10;&#10;Description automatically generated">
            <a:extLst>
              <a:ext uri="{FF2B5EF4-FFF2-40B4-BE49-F238E27FC236}">
                <a16:creationId xmlns:a16="http://schemas.microsoft.com/office/drawing/2014/main" id="{2C96EE3B-E935-43CD-960E-2590C4217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6639" y="1393012"/>
            <a:ext cx="8509820" cy="4447067"/>
          </a:xfrm>
        </p:spPr>
      </p:pic>
    </p:spTree>
    <p:extLst>
      <p:ext uri="{BB962C8B-B14F-4D97-AF65-F5344CB8AC3E}">
        <p14:creationId xmlns:p14="http://schemas.microsoft.com/office/powerpoint/2010/main" val="1462625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0354/15 – Freedom Aged Care</a:t>
            </a:r>
          </a:p>
        </p:txBody>
      </p:sp>
      <p:pic>
        <p:nvPicPr>
          <p:cNvPr id="6" name="Freedom Aged Care_0354_15">
            <a:hlinkClick r:id="" action="ppaction://media"/>
            <a:extLst>
              <a:ext uri="{FF2B5EF4-FFF2-40B4-BE49-F238E27FC236}">
                <a16:creationId xmlns:a16="http://schemas.microsoft.com/office/drawing/2014/main" id="{F0316FB5-1925-4323-82CA-35ABC7E62B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3317" y="1247411"/>
            <a:ext cx="5952442" cy="4464332"/>
          </a:xfrm>
        </p:spPr>
      </p:pic>
    </p:spTree>
    <p:extLst>
      <p:ext uri="{BB962C8B-B14F-4D97-AF65-F5344CB8AC3E}">
        <p14:creationId xmlns:p14="http://schemas.microsoft.com/office/powerpoint/2010/main" val="28709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0163/17 – Helping Hand Aged Care</a:t>
            </a:r>
          </a:p>
        </p:txBody>
      </p:sp>
      <p:pic>
        <p:nvPicPr>
          <p:cNvPr id="3" name="Helping Hand_aged care_0163_17_15 sec">
            <a:hlinkClick r:id="" action="ppaction://media"/>
            <a:extLst>
              <a:ext uri="{FF2B5EF4-FFF2-40B4-BE49-F238E27FC236}">
                <a16:creationId xmlns:a16="http://schemas.microsoft.com/office/drawing/2014/main" id="{D5CB88EF-F7E8-4946-8A09-0D7588F88B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4979" y="1267326"/>
            <a:ext cx="6097005" cy="4572754"/>
          </a:xfrm>
        </p:spPr>
      </p:pic>
    </p:spTree>
    <p:extLst>
      <p:ext uri="{BB962C8B-B14F-4D97-AF65-F5344CB8AC3E}">
        <p14:creationId xmlns:p14="http://schemas.microsoft.com/office/powerpoint/2010/main" val="18269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usage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3FF1B4-0898-4786-937F-D9865B2B0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64" y="1648327"/>
            <a:ext cx="6607092" cy="3750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4CA0CD-DC38-4A74-947A-506131DA3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705" y="2092481"/>
            <a:ext cx="1163775" cy="295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D23D98-F815-4DAF-B5EC-109C6922D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456" y="1814938"/>
            <a:ext cx="3014498" cy="32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19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Section 2.1 – Discrimination and vilification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Advertisements shall not portray people or depict material in a way which </a:t>
            </a:r>
            <a:r>
              <a:rPr lang="en-US" dirty="0">
                <a:solidFill>
                  <a:srgbClr val="FF0000"/>
                </a:solidFill>
              </a:rPr>
              <a:t>discriminates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against or vilifies </a:t>
            </a:r>
            <a:r>
              <a:rPr lang="en-US" dirty="0"/>
              <a:t>a person or section of the community on account of race, ethnicity, nationality, gender, </a:t>
            </a:r>
            <a:r>
              <a:rPr lang="en-US" dirty="0">
                <a:solidFill>
                  <a:srgbClr val="FF0000"/>
                </a:solidFill>
              </a:rPr>
              <a:t>age, </a:t>
            </a:r>
            <a:r>
              <a:rPr lang="en-US" dirty="0"/>
              <a:t>sexual preference, religion, disability, mental illness or political belief.</a:t>
            </a:r>
            <a:endParaRPr lang="en-AU" dirty="0"/>
          </a:p>
          <a:p>
            <a:endParaRPr lang="en-AU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C0C68EF-CC56-4328-8442-E016428A8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210" y="2180368"/>
            <a:ext cx="2497263" cy="24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96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0B70-E629-4E71-A009-3A91817A3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Key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C450-CB6A-4860-ADE6-DE7D0845B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532273"/>
            <a:ext cx="10514011" cy="4295774"/>
          </a:xfrm>
        </p:spPr>
        <p:txBody>
          <a:bodyPr/>
          <a:lstStyle/>
          <a:p>
            <a:pPr marL="344700" indent="-342900">
              <a:buFont typeface="Arial" panose="020B0604020202020204" pitchFamily="34" charset="0"/>
              <a:buChar char="•"/>
            </a:pPr>
            <a:r>
              <a:rPr lang="en-AU" dirty="0"/>
              <a:t>Advertisements that feature nudity or sexual themes are often complained about. Whether it features older or younger people. </a:t>
            </a:r>
          </a:p>
          <a:p>
            <a:pPr marL="344700" indent="-342900">
              <a:buFont typeface="Arial" panose="020B0604020202020204" pitchFamily="34" charset="0"/>
              <a:buChar char="•"/>
            </a:pPr>
            <a:r>
              <a:rPr lang="en-AU" dirty="0"/>
              <a:t>Disparaging comments about older people. </a:t>
            </a:r>
          </a:p>
          <a:p>
            <a:pPr marL="344700" indent="-342900">
              <a:buFont typeface="Arial" panose="020B0604020202020204" pitchFamily="34" charset="0"/>
              <a:buChar char="•"/>
            </a:pPr>
            <a:r>
              <a:rPr lang="en-AU" dirty="0"/>
              <a:t>Playing on stereotypes of older people.</a:t>
            </a:r>
          </a:p>
          <a:p>
            <a:pPr marL="344700" indent="-342900">
              <a:buFont typeface="Arial" panose="020B0604020202020204" pitchFamily="34" charset="0"/>
              <a:buChar char="•"/>
            </a:pPr>
            <a:r>
              <a:rPr lang="en-AU" dirty="0"/>
              <a:t>Advertising products or services for the elderly.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6975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241/05 – One Centre</a:t>
            </a:r>
          </a:p>
        </p:txBody>
      </p:sp>
      <p:pic>
        <p:nvPicPr>
          <p:cNvPr id="6" name="OneCentreOldModelsTV24105">
            <a:hlinkClick r:id="" action="ppaction://media"/>
            <a:extLst>
              <a:ext uri="{FF2B5EF4-FFF2-40B4-BE49-F238E27FC236}">
                <a16:creationId xmlns:a16="http://schemas.microsoft.com/office/drawing/2014/main" id="{6591196E-33D6-46B5-8C5A-65D069D4E8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7483" y="1215190"/>
            <a:ext cx="8137033" cy="4576764"/>
          </a:xfrm>
        </p:spPr>
      </p:pic>
    </p:spTree>
    <p:extLst>
      <p:ext uri="{BB962C8B-B14F-4D97-AF65-F5344CB8AC3E}">
        <p14:creationId xmlns:p14="http://schemas.microsoft.com/office/powerpoint/2010/main" val="368993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Lumen - 0125/19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E3E544-B2C3-4051-A541-8790B654D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6572" y="1125538"/>
            <a:ext cx="9762194" cy="50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Hayeswinkle</a:t>
            </a:r>
            <a:r>
              <a:rPr lang="en-US" dirty="0"/>
              <a:t> – 0542/16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59D566-8C42-4530-BCB7-25D0B3AFF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7394" y="295329"/>
            <a:ext cx="4432837" cy="6267341"/>
          </a:xfrm>
        </p:spPr>
      </p:pic>
    </p:spTree>
    <p:extLst>
      <p:ext uri="{BB962C8B-B14F-4D97-AF65-F5344CB8AC3E}">
        <p14:creationId xmlns:p14="http://schemas.microsoft.com/office/powerpoint/2010/main" val="1636183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0469/18 – </a:t>
            </a:r>
            <a:r>
              <a:rPr lang="en-US" dirty="0" err="1"/>
              <a:t>Bushells</a:t>
            </a:r>
            <a:endParaRPr lang="en-US" dirty="0"/>
          </a:p>
        </p:txBody>
      </p:sp>
      <p:pic>
        <p:nvPicPr>
          <p:cNvPr id="6" name="Unilever_Bushells Tea_0469_18">
            <a:hlinkClick r:id="" action="ppaction://media"/>
            <a:extLst>
              <a:ext uri="{FF2B5EF4-FFF2-40B4-BE49-F238E27FC236}">
                <a16:creationId xmlns:a16="http://schemas.microsoft.com/office/drawing/2014/main" id="{8E9C6F03-87FC-4519-8067-CBDADB9A6C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6783" y="1209759"/>
            <a:ext cx="8672992" cy="4878220"/>
          </a:xfrm>
        </p:spPr>
      </p:pic>
    </p:spTree>
    <p:extLst>
      <p:ext uri="{BB962C8B-B14F-4D97-AF65-F5344CB8AC3E}">
        <p14:creationId xmlns:p14="http://schemas.microsoft.com/office/powerpoint/2010/main" val="361810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0330/18 – Australian Pork</a:t>
            </a:r>
          </a:p>
        </p:txBody>
      </p:sp>
      <p:pic>
        <p:nvPicPr>
          <p:cNvPr id="4" name="Australia Pork_Pork More_0330_18">
            <a:hlinkClick r:id="" action="ppaction://media"/>
            <a:extLst>
              <a:ext uri="{FF2B5EF4-FFF2-40B4-BE49-F238E27FC236}">
                <a16:creationId xmlns:a16="http://schemas.microsoft.com/office/drawing/2014/main" id="{C428C0CD-00CE-4109-8FE9-604A827DD0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725" y="1331495"/>
            <a:ext cx="7901729" cy="4444415"/>
          </a:xfrm>
        </p:spPr>
      </p:pic>
    </p:spTree>
    <p:extLst>
      <p:ext uri="{BB962C8B-B14F-4D97-AF65-F5344CB8AC3E}">
        <p14:creationId xmlns:p14="http://schemas.microsoft.com/office/powerpoint/2010/main" val="23148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0213/16 – </a:t>
            </a:r>
            <a:r>
              <a:rPr lang="en-US" dirty="0" err="1"/>
              <a:t>Specsavers</a:t>
            </a:r>
            <a:endParaRPr lang="en-US" dirty="0"/>
          </a:p>
        </p:txBody>
      </p:sp>
      <p:pic>
        <p:nvPicPr>
          <p:cNvPr id="5" name="Specsavers_leaving inheritance to gardener_0213_16">
            <a:hlinkClick r:id="" action="ppaction://media"/>
            <a:extLst>
              <a:ext uri="{FF2B5EF4-FFF2-40B4-BE49-F238E27FC236}">
                <a16:creationId xmlns:a16="http://schemas.microsoft.com/office/drawing/2014/main" id="{48E2FBC1-0E64-4613-AB2C-2488DC6721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9875" y="1221457"/>
            <a:ext cx="6372058" cy="4779043"/>
          </a:xfrm>
        </p:spPr>
      </p:pic>
    </p:spTree>
    <p:extLst>
      <p:ext uri="{BB962C8B-B14F-4D97-AF65-F5344CB8AC3E}">
        <p14:creationId xmlns:p14="http://schemas.microsoft.com/office/powerpoint/2010/main" val="168502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d Standards">
      <a:dk1>
        <a:srgbClr val="001540"/>
      </a:dk1>
      <a:lt1>
        <a:srgbClr val="FFFFFF"/>
      </a:lt1>
      <a:dk2>
        <a:srgbClr val="001540"/>
      </a:dk2>
      <a:lt2>
        <a:srgbClr val="E7E6E6"/>
      </a:lt2>
      <a:accent1>
        <a:srgbClr val="72C48E"/>
      </a:accent1>
      <a:accent2>
        <a:srgbClr val="F79C28"/>
      </a:accent2>
      <a:accent3>
        <a:srgbClr val="55C5D8"/>
      </a:accent3>
      <a:accent4>
        <a:srgbClr val="F16621"/>
      </a:accent4>
      <a:accent5>
        <a:srgbClr val="62479C"/>
      </a:accent5>
      <a:accent6>
        <a:srgbClr val="00A3B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461 Ad Standards presentation 2" id="{D3CA878A-42EE-8F4D-87BB-F00117603113}" vid="{A2AC7446-7940-C745-ACCE-4D1149D2A2DB}"/>
    </a:ext>
  </a:extLst>
</a:theme>
</file>

<file path=ppt/theme/theme2.xml><?xml version="1.0" encoding="utf-8"?>
<a:theme xmlns:a="http://schemas.openxmlformats.org/drawingml/2006/main" name="1_Office Theme">
  <a:themeElements>
    <a:clrScheme name="Ad Standards">
      <a:dk1>
        <a:srgbClr val="001540"/>
      </a:dk1>
      <a:lt1>
        <a:srgbClr val="FFFFFF"/>
      </a:lt1>
      <a:dk2>
        <a:srgbClr val="001540"/>
      </a:dk2>
      <a:lt2>
        <a:srgbClr val="E7E6E6"/>
      </a:lt2>
      <a:accent1>
        <a:srgbClr val="72C48E"/>
      </a:accent1>
      <a:accent2>
        <a:srgbClr val="F79C28"/>
      </a:accent2>
      <a:accent3>
        <a:srgbClr val="55C5D8"/>
      </a:accent3>
      <a:accent4>
        <a:srgbClr val="F16621"/>
      </a:accent4>
      <a:accent5>
        <a:srgbClr val="62479C"/>
      </a:accent5>
      <a:accent6>
        <a:srgbClr val="00A3B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461 Ad Standards presentation 2" id="{D3CA878A-42EE-8F4D-87BB-F00117603113}" vid="{C5A601F5-64FE-5944-819B-276CAF9FEF5C}"/>
    </a:ext>
  </a:extLst>
</a:theme>
</file>

<file path=ppt/theme/theme3.xml><?xml version="1.0" encoding="utf-8"?>
<a:theme xmlns:a="http://schemas.openxmlformats.org/drawingml/2006/main" name="2_Office Theme">
  <a:themeElements>
    <a:clrScheme name="Ad Standards">
      <a:dk1>
        <a:srgbClr val="001540"/>
      </a:dk1>
      <a:lt1>
        <a:srgbClr val="FFFFFF"/>
      </a:lt1>
      <a:dk2>
        <a:srgbClr val="001540"/>
      </a:dk2>
      <a:lt2>
        <a:srgbClr val="E7E6E6"/>
      </a:lt2>
      <a:accent1>
        <a:srgbClr val="72C48E"/>
      </a:accent1>
      <a:accent2>
        <a:srgbClr val="F79C28"/>
      </a:accent2>
      <a:accent3>
        <a:srgbClr val="55C5D8"/>
      </a:accent3>
      <a:accent4>
        <a:srgbClr val="F16621"/>
      </a:accent4>
      <a:accent5>
        <a:srgbClr val="62479C"/>
      </a:accent5>
      <a:accent6>
        <a:srgbClr val="00A3B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461 Ad Standards presentation 2" id="{D3CA878A-42EE-8F4D-87BB-F00117603113}" vid="{4714D226-9376-AF44-B280-BCB3A0B0EE38}"/>
    </a:ext>
  </a:extLst>
</a:theme>
</file>

<file path=ppt/theme/theme4.xml><?xml version="1.0" encoding="utf-8"?>
<a:theme xmlns:a="http://schemas.openxmlformats.org/drawingml/2006/main" name="3_Office Theme">
  <a:themeElements>
    <a:clrScheme name="Ad Standards">
      <a:dk1>
        <a:srgbClr val="001540"/>
      </a:dk1>
      <a:lt1>
        <a:srgbClr val="FFFFFF"/>
      </a:lt1>
      <a:dk2>
        <a:srgbClr val="001540"/>
      </a:dk2>
      <a:lt2>
        <a:srgbClr val="E7E6E6"/>
      </a:lt2>
      <a:accent1>
        <a:srgbClr val="72C48E"/>
      </a:accent1>
      <a:accent2>
        <a:srgbClr val="F79C28"/>
      </a:accent2>
      <a:accent3>
        <a:srgbClr val="55C5D8"/>
      </a:accent3>
      <a:accent4>
        <a:srgbClr val="F16621"/>
      </a:accent4>
      <a:accent5>
        <a:srgbClr val="62479C"/>
      </a:accent5>
      <a:accent6>
        <a:srgbClr val="00A3B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461 Ad Standards presentation 2" id="{D3CA878A-42EE-8F4D-87BB-F00117603113}" vid="{E58FF915-FA79-7F44-B4ED-499C4D473052}"/>
    </a:ext>
  </a:extLst>
</a:theme>
</file>

<file path=ppt/theme/theme5.xml><?xml version="1.0" encoding="utf-8"?>
<a:theme xmlns:a="http://schemas.openxmlformats.org/drawingml/2006/main" name="15461 Ad Standards Ppt. Presentation FA">
  <a:themeElements>
    <a:clrScheme name="Ad Standards">
      <a:dk1>
        <a:srgbClr val="001540"/>
      </a:dk1>
      <a:lt1>
        <a:srgbClr val="FFFFFF"/>
      </a:lt1>
      <a:dk2>
        <a:srgbClr val="001540"/>
      </a:dk2>
      <a:lt2>
        <a:srgbClr val="E7E6E6"/>
      </a:lt2>
      <a:accent1>
        <a:srgbClr val="72C48E"/>
      </a:accent1>
      <a:accent2>
        <a:srgbClr val="F79C28"/>
      </a:accent2>
      <a:accent3>
        <a:srgbClr val="55C5D8"/>
      </a:accent3>
      <a:accent4>
        <a:srgbClr val="F16621"/>
      </a:accent4>
      <a:accent5>
        <a:srgbClr val="62479C"/>
      </a:accent5>
      <a:accent6>
        <a:srgbClr val="00A3B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461 Ad Standards presentation 2" id="{D3CA878A-42EE-8F4D-87BB-F00117603113}" vid="{A2AC7446-7940-C745-ACCE-4D1149D2A2DB}"/>
    </a:ext>
  </a:extLst>
</a:theme>
</file>

<file path=ppt/theme/theme6.xml><?xml version="1.0" encoding="utf-8"?>
<a:theme xmlns:a="http://schemas.openxmlformats.org/drawingml/2006/main" name="4_Office Theme">
  <a:themeElements>
    <a:clrScheme name="Ad Standards">
      <a:dk1>
        <a:srgbClr val="001540"/>
      </a:dk1>
      <a:lt1>
        <a:srgbClr val="FFFFFF"/>
      </a:lt1>
      <a:dk2>
        <a:srgbClr val="001540"/>
      </a:dk2>
      <a:lt2>
        <a:srgbClr val="E7E6E6"/>
      </a:lt2>
      <a:accent1>
        <a:srgbClr val="72C48E"/>
      </a:accent1>
      <a:accent2>
        <a:srgbClr val="F79C28"/>
      </a:accent2>
      <a:accent3>
        <a:srgbClr val="55C5D8"/>
      </a:accent3>
      <a:accent4>
        <a:srgbClr val="F16621"/>
      </a:accent4>
      <a:accent5>
        <a:srgbClr val="62479C"/>
      </a:accent5>
      <a:accent6>
        <a:srgbClr val="00A3B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461 Ad Standards presentation 2" id="{D3CA878A-42EE-8F4D-87BB-F00117603113}" vid="{A2AC7446-7940-C745-ACCE-4D1149D2A2D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15461 Ad Standards Ppt. Presentation FA</Template>
  <TotalTime>225</TotalTime>
  <Words>260</Words>
  <Application>Microsoft Office PowerPoint</Application>
  <PresentationFormat>Widescreen</PresentationFormat>
  <Paragraphs>43</Paragraphs>
  <Slides>13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Office Theme</vt:lpstr>
      <vt:lpstr>1_Office Theme</vt:lpstr>
      <vt:lpstr>2_Office Theme</vt:lpstr>
      <vt:lpstr>3_Office Theme</vt:lpstr>
      <vt:lpstr>15461 Ad Standards Ppt. Presentation FA</vt:lpstr>
      <vt:lpstr>4_Office Theme</vt:lpstr>
      <vt:lpstr>Ad Standards</vt:lpstr>
      <vt:lpstr>Section 2.1 – Discrimination and vilification</vt:lpstr>
      <vt:lpstr>Key themes</vt:lpstr>
      <vt:lpstr>241/05 – One Centre</vt:lpstr>
      <vt:lpstr>Lumen - 0125/19</vt:lpstr>
      <vt:lpstr>Hayeswinkle – 0542/16</vt:lpstr>
      <vt:lpstr>0469/18 – Bushells</vt:lpstr>
      <vt:lpstr>0330/18 – Australian Pork</vt:lpstr>
      <vt:lpstr>0213/16 – Specsavers</vt:lpstr>
      <vt:lpstr>0422/13 – Just Cremations</vt:lpstr>
      <vt:lpstr>0354/15 – Freedom Aged Care</vt:lpstr>
      <vt:lpstr>0163/17 – Helping Hand Aged Care</vt:lpstr>
      <vt:lpstr>Social media usage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Anja Kokkonen</dc:creator>
  <cp:lastModifiedBy>Anja Kokkonen</cp:lastModifiedBy>
  <cp:revision>18</cp:revision>
  <cp:lastPrinted>2019-06-05T05:35:09Z</cp:lastPrinted>
  <dcterms:created xsi:type="dcterms:W3CDTF">2018-03-13T22:56:46Z</dcterms:created>
  <dcterms:modified xsi:type="dcterms:W3CDTF">2019-06-06T00:47:35Z</dcterms:modified>
</cp:coreProperties>
</file>